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4" r:id="rId7"/>
    <p:sldId id="259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59654-EE13-9307-837A-9945F590A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09613D-ED54-774D-B9E0-36CF9ADA4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D8C9C-117B-F057-EAC5-30E5442E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94242-AD37-AA6C-29A2-E7C4418F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5182BE-FA5A-EAC2-DD97-8B2F6D0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359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2B812-E21A-2753-8CFF-E1A5BEA5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FFB184-80DA-F1E7-7FF6-70AF20200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E69B54-C0D4-B6FB-11F0-378101BA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E161BD-D523-9460-E28D-57A5809D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CC5980-9434-6496-9365-F9973BF5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824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3EACB0-5583-1CDF-7162-92CB7D392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C30FA2-01F6-5879-5CA1-EA7FD7A8D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AEBC55-C300-830F-177F-DF23F4C1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D2FCF6-6184-8BA9-19CC-4076EC68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2F8686-FE76-E0C8-738D-98E4916F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303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C65C1-EC9B-53D4-97B1-7E507137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BDD5C9-42FF-3604-1758-FBDF2E81E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09E22-4294-A85C-194C-FD85BEF9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94ECE-0705-9BA0-F164-25CFF767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B8A2F-495E-F456-FAE7-73244CAA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470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D6C2C-67DF-153F-C309-0C28F016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6777E9-B36D-4CC3-6E65-B7D70EB6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F0AAB2-AD66-1C3F-8CF0-554B38C3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7DDF82-ADC3-DC4A-0A5E-4FFBDBF4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F433E8-7CC9-2C8E-2972-E125AD4F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44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EB445-D165-E3D7-2239-F4CF8557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9E6026-2FB0-3B0B-43DF-F532BDA4F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FC606A-18F2-EA33-A59F-9FFDACF66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14C394-E7D7-9104-107F-49B28465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AC04D-ABCB-4F5F-EA96-9F763E5B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C1BBC5-129E-CB13-8C57-35898638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529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4670B-0DFD-5B8E-2149-2ADE9227A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558026-2A28-AFA2-05C0-64EB5D1A5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B580E1-AD34-2EA8-AA64-60417E7CC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C6B156-1B8C-DA6C-9658-0DD1D6FAD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B383B7-5F3A-30D4-C091-BA4CFE759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A746365-5401-9808-19E8-D267F76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4A0A98-1ED8-7196-4878-6E7BCD4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82E1ED-A3E7-F361-F150-154F05A8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35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C65A5-41BD-FFE8-9FBA-F3E2A1E3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5A5847-2C2B-F7EC-4B8B-11038B37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6D9051-9D43-BF00-92FA-09CE9342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717B97-BEE8-ADB1-32D6-275BF95DE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713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9EA61E-5F52-E9EE-35C4-57E6C873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D46711-FD7A-1B55-F642-FA802B54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339D08-4342-4DCB-113D-A9A4ED47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815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933DC-2668-B579-AC5D-282017C4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E2AC02-F885-0C6C-6A30-CFFE9992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7A0B0C-B11E-CE8A-1784-741C2D04B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CCAF75-CCB3-AADD-D378-EDFAB12E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DBDBBF-CCB2-60C6-7AC5-B5C19584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D656CA-659D-440B-0F73-28CB5698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999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9F5D3-A582-E928-9001-53841514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91408A-2447-5D36-4CC1-10A9D40B0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86EA05-2793-7223-BA50-E97AED351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5567BE-8FD1-A091-FE20-15C29D7A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207DBE-1BDC-0F60-DD74-3A6A4E71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6A3C00-F4B8-9362-83DC-511B65CB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95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B1B72C5-7292-B0B5-F556-30B932DC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8CC84-D6C0-CDC2-DB57-F770E19F7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C2ED8-7337-686E-E8A8-E01110956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021B3-92CE-4A2C-8373-C53E8D621C22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7DA9E-8B3F-D7B4-B42C-6FB4C2DBD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A4A172-B9F3-FACA-8712-3CD5624E5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CFC6-2FCD-4F3D-B1E8-8B5BE44B39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349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3D335A0-7EDD-8631-CA53-DFA3DEE5E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79" b="19200"/>
          <a:stretch/>
        </p:blipFill>
        <p:spPr>
          <a:xfrm>
            <a:off x="-5966" y="0"/>
            <a:ext cx="12170435" cy="49035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19B9EC-8C7E-5B23-0B41-69A8523A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7339" y="5032926"/>
            <a:ext cx="6177700" cy="1571779"/>
          </a:xfrm>
        </p:spPr>
        <p:txBody>
          <a:bodyPr>
            <a:normAutofit/>
          </a:bodyPr>
          <a:lstStyle/>
          <a:p>
            <a:r>
              <a:rPr lang="es-CO" sz="4800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INFORME DE GESTIÓN 2025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436D3F-07A4-7F81-28CE-8E227FAB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60" y="5113312"/>
            <a:ext cx="5010402" cy="157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junto a un niño&#10;&#10;Descripción generada automáticamente con confianza baja">
            <a:extLst>
              <a:ext uri="{FF2B5EF4-FFF2-40B4-BE49-F238E27FC236}">
                <a16:creationId xmlns:a16="http://schemas.microsoft.com/office/drawing/2014/main" id="{7EBF5D86-3616-78CD-EE3E-9748E63FC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83" b="28225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dirty="0">
                <a:solidFill>
                  <a:schemeClr val="accent6"/>
                </a:solidFill>
                <a:latin typeface="Georgia" panose="02040502050405020303" pitchFamily="18" charset="0"/>
              </a:rPr>
              <a:t>Proyecciones 2026</a:t>
            </a:r>
            <a:endParaRPr lang="es-CO" sz="4000" dirty="0">
              <a:solidFill>
                <a:schemeClr val="accent6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Búsqueda de caminos de comercialización entre asociados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Cooperativa de Semillas biodinámicas 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Participación en proyectos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Sostenibilidad económica 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Consolidación de equipos de trabajo </a:t>
            </a:r>
          </a:p>
        </p:txBody>
      </p:sp>
    </p:spTree>
    <p:extLst>
      <p:ext uri="{BB962C8B-B14F-4D97-AF65-F5344CB8AC3E}">
        <p14:creationId xmlns:p14="http://schemas.microsoft.com/office/powerpoint/2010/main" val="386009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3D335A0-7EDD-8631-CA53-DFA3DEE5E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79" b="19200"/>
          <a:stretch/>
        </p:blipFill>
        <p:spPr>
          <a:xfrm>
            <a:off x="-5966" y="0"/>
            <a:ext cx="12170435" cy="49035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19B9EC-8C7E-5B23-0B41-69A8523A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7339" y="5032926"/>
            <a:ext cx="6177700" cy="1237245"/>
          </a:xfrm>
        </p:spPr>
        <p:txBody>
          <a:bodyPr>
            <a:normAutofit/>
          </a:bodyPr>
          <a:lstStyle/>
          <a:p>
            <a:r>
              <a:rPr lang="es-CO" sz="4800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GRACIAS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436D3F-07A4-7F81-28CE-8E227FAB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60" y="5113312"/>
            <a:ext cx="5010402" cy="157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CBE6FB-91CA-45FA-2ABD-B72A07C0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24" y="723899"/>
            <a:ext cx="3235569" cy="1495425"/>
          </a:xfrm>
        </p:spPr>
        <p:txBody>
          <a:bodyPr>
            <a:normAutofit fontScale="90000"/>
          </a:bodyPr>
          <a:lstStyle/>
          <a:p>
            <a:r>
              <a:rPr lang="es-CO" sz="40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2025 y  primeros meses 2026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D2D1AE-AC3B-5729-7F60-AAA7E754D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22" y="3043237"/>
            <a:ext cx="3152516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un año de gran actividad, logros importantes y reconocimiento de desafíos</a:t>
            </a:r>
            <a:br>
              <a:rPr lang="es-CO" sz="3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O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64E510-93D3-11F0-D09D-AF0036039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14" y="233205"/>
            <a:ext cx="8208137" cy="61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87532" cy="1325563"/>
          </a:xfrm>
        </p:spPr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Formaciones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s-C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E02013-F74D-54DB-1D6F-71F497138DF1}"/>
              </a:ext>
            </a:extLst>
          </p:cNvPr>
          <p:cNvSpPr txBox="1"/>
          <p:nvPr/>
        </p:nvSpPr>
        <p:spPr>
          <a:xfrm>
            <a:off x="582863" y="1544271"/>
            <a:ext cx="7093064" cy="482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Módulos III y VI de la formaci</a:t>
            </a:r>
            <a:r>
              <a:rPr lang="es-CO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ón básica en Agricultura Biodinámica</a:t>
            </a:r>
            <a:endParaRPr lang="es-CO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Formación en Comunidades que Sustentan la Agricultura (CSA)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Taller en Herbolaria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CO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apacitación en Cristalización Sensible para América Latina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apacitación en Norma </a:t>
            </a:r>
            <a:r>
              <a:rPr lang="es-CO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Demeter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Taller manejo biodinámico de café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kern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Taller manejo biodinámico de animales en finca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Taller en Cromatografía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Charlas de introducción a la Agricultura Biodinámica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s-CO" sz="1800" kern="10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CFF3DF-E1F2-A098-131F-6337E1209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4" t="-293" r="11273" b="6954"/>
          <a:stretch/>
        </p:blipFill>
        <p:spPr>
          <a:xfrm>
            <a:off x="8090356" y="0"/>
            <a:ext cx="4101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0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35734" cy="1325563"/>
          </a:xfrm>
        </p:spPr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Formaciones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s-C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E02013-F74D-54DB-1D6F-71F497138DF1}"/>
              </a:ext>
            </a:extLst>
          </p:cNvPr>
          <p:cNvSpPr txBox="1"/>
          <p:nvPr/>
        </p:nvSpPr>
        <p:spPr>
          <a:xfrm>
            <a:off x="582864" y="1544271"/>
            <a:ext cx="3838412" cy="638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Seminario sobre consideraciones para Establecer una Empresa de Semillas Biodinámicas. 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Charlas de introducción a la Agricultura Biodinámica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Entrenamiento en Desarrollo de Mercado </a:t>
            </a:r>
            <a:r>
              <a:rPr lang="es-CO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Demeter</a:t>
            </a:r>
            <a:endParaRPr lang="es-CO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Taller de Profundización en Semillas Biodinámicas.</a:t>
            </a:r>
            <a:endParaRPr lang="es-CO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Economía Asociativa</a:t>
            </a:r>
            <a:endParaRPr lang="es-CO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kern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formación de formadores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s-CO" sz="1800" kern="10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29C5AC-D7FC-B457-A95D-A176E257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51" y="594108"/>
            <a:ext cx="7559710" cy="56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15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A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compañamiento y fortalecimiento de productores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s-C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05BE0B-8643-23F2-8A6E-2FFB49D667E6}"/>
              </a:ext>
            </a:extLst>
          </p:cNvPr>
          <p:cNvSpPr txBox="1"/>
          <p:nvPr/>
        </p:nvSpPr>
        <p:spPr>
          <a:xfrm>
            <a:off x="7368466" y="1825625"/>
            <a:ext cx="398533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kern="100" dirty="0">
                <a:solidFill>
                  <a:srgbClr val="2420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2000" kern="10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sesorías</a:t>
            </a:r>
            <a:r>
              <a:rPr lang="es-MX" sz="2000" kern="10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producción de café biodinámico: Quindío, Santander, Cesar, Serranía de Perijá y Cundinamarca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kern="100" dirty="0">
                <a:solidFill>
                  <a:srgbClr val="242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Talleres y jornadas de elaboración de preparados biodinámicos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kern="100" dirty="0">
                <a:solidFill>
                  <a:srgbClr val="242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Proyecto productor a productor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kern="100" dirty="0">
                <a:solidFill>
                  <a:srgbClr val="242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Proyecto fortalecimiento para el desarrollo comercial de productores: elaboración de fichas técnicas y cronogramas de producción agrícola</a:t>
            </a:r>
          </a:p>
          <a:p>
            <a:endParaRPr lang="es-MX" sz="2400" kern="100" dirty="0">
              <a:solidFill>
                <a:srgbClr val="24202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MX" sz="2400" kern="100" dirty="0">
              <a:solidFill>
                <a:srgbClr val="24202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147FA3-1B2B-7B4F-1A24-80EB81FB1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56"/>
          <a:stretch/>
        </p:blipFill>
        <p:spPr>
          <a:xfrm>
            <a:off x="228809" y="1803812"/>
            <a:ext cx="6400824" cy="45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2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8B33DA-9E70-05E8-C653-C872F88AF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517DF5-D2DE-317C-451B-7AA0BEBC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dirty="0">
                <a:solidFill>
                  <a:schemeClr val="accent6"/>
                </a:solidFill>
                <a:latin typeface="Georgia" panose="02040502050405020303" pitchFamily="18" charset="0"/>
              </a:rPr>
              <a:t>Certificación</a:t>
            </a:r>
            <a:br>
              <a:rPr lang="es-CO" sz="4000" dirty="0"/>
            </a:br>
            <a:endParaRPr lang="es-CO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F5A271-8EEF-3CD5-45B1-225F9E23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MX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Fortalecimiento del Sistema Participativo de Garantía (SPG): </a:t>
            </a:r>
            <a:r>
              <a:rPr lang="es-MX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cuatro productores del Quindío obtuvieron su certificación SPG</a:t>
            </a:r>
          </a:p>
          <a:p>
            <a:endParaRPr lang="es-MX" sz="20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Acompañamiento de Eduardo </a:t>
            </a:r>
            <a:r>
              <a:rPr lang="es-CO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Tilatti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1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dirty="0">
                <a:solidFill>
                  <a:schemeClr val="accent6"/>
                </a:solidFill>
                <a:latin typeface="Georgia" panose="02040502050405020303" pitchFamily="18" charset="0"/>
              </a:rPr>
              <a:t>Mercadeo y marketing</a:t>
            </a:r>
            <a:endParaRPr lang="es-CO" sz="4000" dirty="0">
              <a:solidFill>
                <a:schemeClr val="accent6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474EA7-9E0B-8A9A-372F-2C6DB463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11" r="-1" b="11574"/>
          <a:stretch>
            <a:fillRect/>
          </a:stretch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4058674"/>
          </a:xfrm>
        </p:spPr>
        <p:txBody>
          <a:bodyPr>
            <a:norm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Proyecto Marketing digital: Campaña </a:t>
            </a:r>
            <a:r>
              <a:rPr lang="es-CO" sz="2000" dirty="0" err="1">
                <a:latin typeface="Arial" panose="020B0604020202020204" pitchFamily="34" charset="0"/>
                <a:cs typeface="Arial" panose="020B0604020202020204" pitchFamily="34" charset="0"/>
              </a:rPr>
              <a:t>Demeter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Diseño de la identidad colectiva ABD Colombia</a:t>
            </a:r>
          </a:p>
          <a:p>
            <a:r>
              <a:rPr lang="es-CO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Entrenamiento en Desarrollo de Mercado </a:t>
            </a:r>
            <a:r>
              <a:rPr lang="es-CO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Demeter</a:t>
            </a:r>
            <a:endParaRPr lang="es-CO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Participación en ferias: </a:t>
            </a:r>
            <a:r>
              <a:rPr lang="es-CO" sz="2000" dirty="0" err="1">
                <a:latin typeface="Arial" panose="020B0604020202020204" pitchFamily="34" charset="0"/>
                <a:cs typeface="Arial" panose="020B0604020202020204" pitchFamily="34" charset="0"/>
              </a:rPr>
              <a:t>Biofach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, Summit de regeneradores</a:t>
            </a: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Participación en programas radiales y audiovisuales</a:t>
            </a:r>
          </a:p>
        </p:txBody>
      </p:sp>
    </p:spTree>
    <p:extLst>
      <p:ext uri="{BB962C8B-B14F-4D97-AF65-F5344CB8AC3E}">
        <p14:creationId xmlns:p14="http://schemas.microsoft.com/office/powerpoint/2010/main" val="309097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7C205F-F8B0-6CFB-3D27-B6474B1A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Fortalecimiento Organizativo</a:t>
            </a:r>
            <a:endParaRPr lang="es-CO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257"/>
            <a:ext cx="3954865" cy="4326598"/>
          </a:xfrm>
        </p:spPr>
        <p:txBody>
          <a:bodyPr>
            <a:normAutofit fontScale="92500" lnSpcReduction="20000"/>
          </a:bodyPr>
          <a:lstStyle/>
          <a:p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Visitas a fincas de asociados en diferentes territorios del país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Asamblea Ordinaria y la Asamblea Extraordinaria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Evaluación proyecto KVP 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Proyecto procesos ABD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Reuniones junta directiva 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Proyecto semillas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Proyecto costos de preparados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Encuentro de asesores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Proyecto formulación de proyectos</a:t>
            </a:r>
          </a:p>
          <a:p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Relacionamiento </a:t>
            </a:r>
          </a:p>
          <a:p>
            <a:endParaRPr lang="es-CO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4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5310D1-48EC-6C76-A1FE-3CFCABE9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121CD6-7F2C-FAB1-E575-B5A11E48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dirty="0">
                <a:solidFill>
                  <a:schemeClr val="accent6"/>
                </a:solidFill>
                <a:latin typeface="Georgia" panose="02040502050405020303" pitchFamily="18" charset="0"/>
              </a:rPr>
              <a:t>Proyecciones 2026</a:t>
            </a:r>
            <a:endParaRPr lang="es-CO" sz="4000" dirty="0">
              <a:solidFill>
                <a:schemeClr val="accent6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68D8D-6309-2FE6-1A5B-D679CC575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Escuela Digital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Formación de formadores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Certificación: nuevos SPG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Equipo y servicio de asesores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Fortalecimiento de las regiones 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Crecimiento en asociados, de manera prioritaria en agricultores </a:t>
            </a:r>
          </a:p>
        </p:txBody>
      </p:sp>
    </p:spTree>
    <p:extLst>
      <p:ext uri="{BB962C8B-B14F-4D97-AF65-F5344CB8AC3E}">
        <p14:creationId xmlns:p14="http://schemas.microsoft.com/office/powerpoint/2010/main" val="25530571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334</Words>
  <Application>Microsoft Office PowerPoint</Application>
  <PresentationFormat>Panorámica</PresentationFormat>
  <Paragraphs>68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Tema de Office</vt:lpstr>
      <vt:lpstr>INFORME DE GESTIÓN 2025</vt:lpstr>
      <vt:lpstr>2025 y  primeros meses 2026</vt:lpstr>
      <vt:lpstr>Formaciones</vt:lpstr>
      <vt:lpstr>Formaciones</vt:lpstr>
      <vt:lpstr>Acompañamiento y fortalecimiento de productores</vt:lpstr>
      <vt:lpstr>Certificación </vt:lpstr>
      <vt:lpstr>Mercadeo y marketing</vt:lpstr>
      <vt:lpstr>Fortalecimiento Organizativo</vt:lpstr>
      <vt:lpstr>Proyecciones 2026</vt:lpstr>
      <vt:lpstr>Proyecciones 2026</vt:lpstr>
      <vt:lpstr>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Escobar</dc:creator>
  <cp:lastModifiedBy>JUAN CAMILO MONCADA CONDE</cp:lastModifiedBy>
  <cp:revision>11</cp:revision>
  <dcterms:created xsi:type="dcterms:W3CDTF">2024-05-31T20:53:12Z</dcterms:created>
  <dcterms:modified xsi:type="dcterms:W3CDTF">2026-04-22T21:54:36Z</dcterms:modified>
</cp:coreProperties>
</file>